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AT Neuzeit" charset="1" panose="00000000000000000000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976056" y="-1623465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5" y="0"/>
                </a:lnTo>
                <a:lnTo>
                  <a:pt x="11910465" y="11910465"/>
                </a:lnTo>
                <a:lnTo>
                  <a:pt x="0" y="1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79669" y="-204596"/>
            <a:ext cx="10529234" cy="10720443"/>
          </a:xfrm>
          <a:custGeom>
            <a:avLst/>
            <a:gdLst/>
            <a:ahLst/>
            <a:cxnLst/>
            <a:rect r="r" b="b" t="t" l="l"/>
            <a:pathLst>
              <a:path h="10720443" w="10529234">
                <a:moveTo>
                  <a:pt x="0" y="0"/>
                </a:moveTo>
                <a:lnTo>
                  <a:pt x="10529234" y="0"/>
                </a:lnTo>
                <a:lnTo>
                  <a:pt x="10529234" y="10720442"/>
                </a:lnTo>
                <a:lnTo>
                  <a:pt x="0" y="1072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28929" y="406987"/>
            <a:ext cx="3430143" cy="1243427"/>
          </a:xfrm>
          <a:custGeom>
            <a:avLst/>
            <a:gdLst/>
            <a:ahLst/>
            <a:cxnLst/>
            <a:rect r="r" b="b" t="t" l="l"/>
            <a:pathLst>
              <a:path h="1243427" w="3430143">
                <a:moveTo>
                  <a:pt x="0" y="0"/>
                </a:moveTo>
                <a:lnTo>
                  <a:pt x="3430142" y="0"/>
                </a:lnTo>
                <a:lnTo>
                  <a:pt x="3430142" y="1243426"/>
                </a:lnTo>
                <a:lnTo>
                  <a:pt x="0" y="12434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40010" y="7059116"/>
            <a:ext cx="9475066" cy="2800855"/>
            <a:chOff x="0" y="0"/>
            <a:chExt cx="2187756" cy="6467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7757" cy="646707"/>
            </a:xfrm>
            <a:custGeom>
              <a:avLst/>
              <a:gdLst/>
              <a:ahLst/>
              <a:cxnLst/>
              <a:rect r="r" b="b" t="t" l="l"/>
              <a:pathLst>
                <a:path h="646707" w="2187757">
                  <a:moveTo>
                    <a:pt x="30232" y="0"/>
                  </a:moveTo>
                  <a:lnTo>
                    <a:pt x="2157525" y="0"/>
                  </a:lnTo>
                  <a:cubicBezTo>
                    <a:pt x="2165543" y="0"/>
                    <a:pt x="2173232" y="3185"/>
                    <a:pt x="2178902" y="8855"/>
                  </a:cubicBezTo>
                  <a:cubicBezTo>
                    <a:pt x="2184572" y="14524"/>
                    <a:pt x="2187757" y="22214"/>
                    <a:pt x="2187757" y="30232"/>
                  </a:cubicBezTo>
                  <a:lnTo>
                    <a:pt x="2187757" y="616475"/>
                  </a:lnTo>
                  <a:cubicBezTo>
                    <a:pt x="2187757" y="633171"/>
                    <a:pt x="2174221" y="646707"/>
                    <a:pt x="2157525" y="646707"/>
                  </a:cubicBezTo>
                  <a:lnTo>
                    <a:pt x="30232" y="646707"/>
                  </a:lnTo>
                  <a:cubicBezTo>
                    <a:pt x="13535" y="646707"/>
                    <a:pt x="0" y="633171"/>
                    <a:pt x="0" y="616475"/>
                  </a:cubicBezTo>
                  <a:lnTo>
                    <a:pt x="0" y="30232"/>
                  </a:lnTo>
                  <a:cubicBezTo>
                    <a:pt x="0" y="13535"/>
                    <a:pt x="13535" y="0"/>
                    <a:pt x="30232" y="0"/>
                  </a:cubicBezTo>
                  <a:close/>
                </a:path>
              </a:pathLst>
            </a:custGeom>
            <a:solidFill>
              <a:srgbClr val="AF95FF">
                <a:alpha val="35686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187756" cy="6276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883866">
            <a:off x="-892417" y="-1528066"/>
            <a:ext cx="4235323" cy="6356958"/>
          </a:xfrm>
          <a:custGeom>
            <a:avLst/>
            <a:gdLst/>
            <a:ahLst/>
            <a:cxnLst/>
            <a:rect r="r" b="b" t="t" l="l"/>
            <a:pathLst>
              <a:path h="6356958" w="4235323">
                <a:moveTo>
                  <a:pt x="0" y="0"/>
                </a:moveTo>
                <a:lnTo>
                  <a:pt x="4235324" y="0"/>
                </a:lnTo>
                <a:lnTo>
                  <a:pt x="4235324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955091" y="7444810"/>
            <a:ext cx="8002708" cy="2086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20"/>
              </a:lnSpc>
            </a:pPr>
            <a:r>
              <a:rPr lang="en-US" sz="4000" spc="316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ЛЕКЦИЙ ПО ТЕМАМ ФОРУМА</a:t>
            </a:r>
          </a:p>
          <a:p>
            <a:pPr algn="just">
              <a:lnSpc>
                <a:spcPts val="4120"/>
              </a:lnSpc>
            </a:pPr>
          </a:p>
          <a:p>
            <a:pPr algn="l">
              <a:lnSpc>
                <a:spcPts val="4120"/>
              </a:lnSpc>
            </a:pPr>
            <a:r>
              <a:rPr lang="en-US" sz="4000" spc="316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СЕМИНАРА ПО ПОДГОТОВКЕ ИТОГОВЫХ ТЕЗИСОВ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8648" y="5735458"/>
            <a:ext cx="9117789" cy="780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8"/>
              </a:lnSpc>
            </a:pPr>
            <a:r>
              <a:rPr lang="en-US" sz="5717" spc="85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С</a:t>
            </a:r>
            <a:r>
              <a:rPr lang="en-US" sz="5717" spc="85">
                <a:solidFill>
                  <a:srgbClr val="000000"/>
                </a:solidFill>
                <a:latin typeface="CAT Neuzeit"/>
                <a:ea typeface="CAT Neuzeit"/>
                <a:cs typeface="CAT Neuzeit"/>
                <a:sym typeface="CAT Neuzeit"/>
              </a:rPr>
              <a:t> 14 ПО 31 МАРТА</a:t>
            </a:r>
            <a:r>
              <a:rPr lang="en-US" sz="5717" spc="85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25245" y="7275973"/>
            <a:ext cx="394477" cy="867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85"/>
              </a:lnSpc>
            </a:pPr>
            <a:r>
              <a:rPr lang="en-US" sz="6199" spc="92">
                <a:solidFill>
                  <a:srgbClr val="BA35CF"/>
                </a:solidFill>
                <a:latin typeface="CAT Neuzeit"/>
                <a:ea typeface="CAT Neuzeit"/>
                <a:cs typeface="CAT Neuzeit"/>
                <a:sym typeface="CAT Neuzeit"/>
              </a:rPr>
              <a:t>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25245" y="8526218"/>
            <a:ext cx="540360" cy="8672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85"/>
              </a:lnSpc>
            </a:pPr>
            <a:r>
              <a:rPr lang="en-US" sz="6199" spc="92">
                <a:solidFill>
                  <a:srgbClr val="BA35CF"/>
                </a:solidFill>
                <a:latin typeface="CAT Neuzeit"/>
                <a:ea typeface="CAT Neuzeit"/>
                <a:cs typeface="CAT Neuzeit"/>
                <a:sym typeface="CAT Neuzeit"/>
              </a:rPr>
              <a:t>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0081" y="2422882"/>
            <a:ext cx="9274924" cy="2078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5960"/>
              </a:lnSpc>
              <a:spcBef>
                <a:spcPct val="0"/>
              </a:spcBef>
            </a:pPr>
            <a:r>
              <a:rPr lang="en-US" sz="14000" spc="168" strike="noStrike" u="none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СПЕЦКУРС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43725" y="4510762"/>
            <a:ext cx="7084213" cy="61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674"/>
              </a:lnSpc>
            </a:pPr>
            <a:r>
              <a:rPr lang="en-US" sz="4100" spc="49">
                <a:solidFill>
                  <a:srgbClr val="000000"/>
                </a:solidFill>
                <a:latin typeface="CAT Neuzeit"/>
                <a:ea typeface="CAT Neuzeit"/>
                <a:cs typeface="CAT Neuzeit"/>
                <a:sym typeface="CAT Neuzeit"/>
              </a:rPr>
              <a:t>ДЛЯ МОЛОДЕЖИ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7314854" y="-912311"/>
            <a:ext cx="13288352" cy="12111621"/>
            <a:chOff x="0" y="0"/>
            <a:chExt cx="15048608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48612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5048612">
                  <a:moveTo>
                    <a:pt x="0" y="0"/>
                  </a:moveTo>
                  <a:lnTo>
                    <a:pt x="15048612" y="0"/>
                  </a:lnTo>
                  <a:lnTo>
                    <a:pt x="15048612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B99FE9">
                <a:alpha val="42745"/>
              </a:srgbClr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486251" y="5843738"/>
            <a:ext cx="4601130" cy="460113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8359099" y="4856072"/>
            <a:ext cx="2694000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true">
                <a:solidFill>
                  <a:srgbClr val="7B4F8E"/>
                </a:solidFill>
                <a:latin typeface="Arimo Bold"/>
                <a:ea typeface="Arimo Bold"/>
                <a:cs typeface="Arimo Bold"/>
                <a:sym typeface="Arimo Bold"/>
              </a:rPr>
              <a:t>из 6 стран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713496" y="7038079"/>
            <a:ext cx="535639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53098" y="9258300"/>
            <a:ext cx="535639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36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38279" y="7185717"/>
            <a:ext cx="535639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34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359099" y="3740779"/>
            <a:ext cx="6528848" cy="1085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6999" b="true">
                <a:solidFill>
                  <a:srgbClr val="001A73"/>
                </a:solidFill>
                <a:latin typeface="Arimo Bold"/>
                <a:ea typeface="Arimo Bold"/>
                <a:cs typeface="Arimo Bold"/>
                <a:sym typeface="Arimo Bold"/>
              </a:rPr>
              <a:t>95 участников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059390" y="727103"/>
            <a:ext cx="3921926" cy="1284473"/>
          </a:xfrm>
          <a:custGeom>
            <a:avLst/>
            <a:gdLst/>
            <a:ahLst/>
            <a:cxnLst/>
            <a:rect r="r" b="b" t="t" l="l"/>
            <a:pathLst>
              <a:path h="1284473" w="3921926">
                <a:moveTo>
                  <a:pt x="0" y="0"/>
                </a:moveTo>
                <a:lnTo>
                  <a:pt x="3921926" y="0"/>
                </a:lnTo>
                <a:lnTo>
                  <a:pt x="3921926" y="1284473"/>
                </a:lnTo>
                <a:lnTo>
                  <a:pt x="0" y="12844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48283" y="399508"/>
            <a:ext cx="7754936" cy="1787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756"/>
              </a:lnSpc>
            </a:pPr>
            <a:r>
              <a:rPr lang="en-US" sz="12066" spc="144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СПЕЦКУРС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63044" y="2205821"/>
            <a:ext cx="7084213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560"/>
              </a:lnSpc>
            </a:pPr>
            <a:r>
              <a:rPr lang="en-US" sz="4000" spc="48">
                <a:solidFill>
                  <a:srgbClr val="000000"/>
                </a:solidFill>
                <a:latin typeface="CAT Neuzeit"/>
                <a:ea typeface="CAT Neuzeit"/>
                <a:cs typeface="CAT Neuzeit"/>
                <a:sym typeface="CAT Neuzeit"/>
              </a:rPr>
              <a:t>ДЛЯ МОЛОДЕЖИ</a:t>
            </a:r>
          </a:p>
        </p:txBody>
      </p:sp>
      <p:sp>
        <p:nvSpPr>
          <p:cNvPr name="TextBox 13" id="13"/>
          <p:cNvSpPr txBox="true"/>
          <p:nvPr/>
        </p:nvSpPr>
        <p:spPr>
          <a:xfrm rot="-1079451">
            <a:off x="6930982" y="2416214"/>
            <a:ext cx="3831645" cy="763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78"/>
              </a:lnSpc>
            </a:pPr>
            <a:r>
              <a:rPr lang="en-US" sz="5156" spc="61">
                <a:solidFill>
                  <a:srgbClr val="000000"/>
                </a:solidFill>
                <a:latin typeface="CAT Neuzeit"/>
                <a:ea typeface="CAT Neuzeit"/>
                <a:cs typeface="CAT Neuzeit"/>
                <a:sym typeface="CAT Neuzeit"/>
              </a:rPr>
              <a:t>СТАРТОВАЛ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7208438">
            <a:off x="10590395" y="-6025143"/>
            <a:ext cx="10607873" cy="10800510"/>
          </a:xfrm>
          <a:custGeom>
            <a:avLst/>
            <a:gdLst/>
            <a:ahLst/>
            <a:cxnLst/>
            <a:rect r="r" b="b" t="t" l="l"/>
            <a:pathLst>
              <a:path h="10800510" w="10607873">
                <a:moveTo>
                  <a:pt x="0" y="0"/>
                </a:moveTo>
                <a:lnTo>
                  <a:pt x="10607873" y="0"/>
                </a:lnTo>
                <a:lnTo>
                  <a:pt x="10607873" y="10800509"/>
                </a:lnTo>
                <a:lnTo>
                  <a:pt x="0" y="108005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381936" y="5223433"/>
            <a:ext cx="599374" cy="1450097"/>
          </a:xfrm>
          <a:custGeom>
            <a:avLst/>
            <a:gdLst/>
            <a:ahLst/>
            <a:cxnLst/>
            <a:rect r="r" b="b" t="t" l="l"/>
            <a:pathLst>
              <a:path h="1450097" w="599374">
                <a:moveTo>
                  <a:pt x="0" y="0"/>
                </a:moveTo>
                <a:lnTo>
                  <a:pt x="599373" y="0"/>
                </a:lnTo>
                <a:lnTo>
                  <a:pt x="599373" y="1450097"/>
                </a:lnTo>
                <a:lnTo>
                  <a:pt x="0" y="14500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811569" y="5223433"/>
            <a:ext cx="659794" cy="1450097"/>
          </a:xfrm>
          <a:custGeom>
            <a:avLst/>
            <a:gdLst/>
            <a:ahLst/>
            <a:cxnLst/>
            <a:rect r="r" b="b" t="t" l="l"/>
            <a:pathLst>
              <a:path h="1450097" w="659794">
                <a:moveTo>
                  <a:pt x="0" y="0"/>
                </a:moveTo>
                <a:lnTo>
                  <a:pt x="659794" y="0"/>
                </a:lnTo>
                <a:lnTo>
                  <a:pt x="659794" y="1450097"/>
                </a:lnTo>
                <a:lnTo>
                  <a:pt x="0" y="14500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104660" y="5567212"/>
            <a:ext cx="1318706" cy="74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4"/>
              </a:lnSpc>
            </a:pPr>
            <a:r>
              <a:rPr lang="en-US" sz="4753" b="true">
                <a:solidFill>
                  <a:srgbClr val="7C4F8E"/>
                </a:solidFill>
                <a:latin typeface="Arimo Bold"/>
                <a:ea typeface="Arimo Bold"/>
                <a:cs typeface="Arimo Bold"/>
                <a:sym typeface="Arimo Bold"/>
              </a:rPr>
              <a:t>35%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6595188" y="5567212"/>
            <a:ext cx="1444643" cy="74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4"/>
              </a:lnSpc>
            </a:pPr>
            <a:r>
              <a:rPr lang="en-US" sz="4753" b="true">
                <a:solidFill>
                  <a:srgbClr val="7B4F8E"/>
                </a:solidFill>
                <a:latin typeface="Arimo Bold"/>
                <a:ea typeface="Arimo Bold"/>
                <a:cs typeface="Arimo Bold"/>
                <a:sym typeface="Arimo Bold"/>
              </a:rPr>
              <a:t>65%</a:t>
            </a:r>
          </a:p>
        </p:txBody>
      </p:sp>
      <p:pic>
        <p:nvPicPr>
          <p:cNvPr name="Picture 19" id="1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4052" y="3823044"/>
            <a:ext cx="8164133" cy="6725073"/>
          </a:xfrm>
          <a:prstGeom prst="rect">
            <a:avLst/>
          </a:prstGeom>
        </p:spPr>
      </p:pic>
      <p:grpSp>
        <p:nvGrpSpPr>
          <p:cNvPr name="Group 20" id="20"/>
          <p:cNvGrpSpPr/>
          <p:nvPr/>
        </p:nvGrpSpPr>
        <p:grpSpPr>
          <a:xfrm rot="0">
            <a:off x="13381936" y="8877360"/>
            <a:ext cx="417012" cy="41701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52AA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3381936" y="8107923"/>
            <a:ext cx="417012" cy="417012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7CC7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381936" y="9644429"/>
            <a:ext cx="417012" cy="417012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C4F8E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9" id="29"/>
          <p:cNvSpPr txBox="true"/>
          <p:nvPr/>
        </p:nvSpPr>
        <p:spPr>
          <a:xfrm rot="0">
            <a:off x="13959030" y="8980047"/>
            <a:ext cx="395711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Магистранты, аспиранты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3959030" y="8190885"/>
            <a:ext cx="395711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Бакалавры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3959030" y="9691010"/>
            <a:ext cx="418334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000" b="true">
                <a:solidFill>
                  <a:srgbClr val="595959"/>
                </a:solidFill>
                <a:latin typeface="Arimo Bold"/>
                <a:ea typeface="Arimo Bold"/>
                <a:cs typeface="Arimo Bold"/>
                <a:sym typeface="Arimo Bold"/>
              </a:rPr>
              <a:t>Специалисты, молодые ученые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976056" y="-1623465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5" y="0"/>
                </a:lnTo>
                <a:lnTo>
                  <a:pt x="11910465" y="11910465"/>
                </a:lnTo>
                <a:lnTo>
                  <a:pt x="0" y="1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18256" y="1531181"/>
            <a:ext cx="16230600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  <a:spcBef>
                <a:spcPct val="0"/>
              </a:spcBef>
            </a:pPr>
            <a:r>
              <a:rPr lang="en-US" sz="3999" spc="47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ВВУИО+20. ГЛОБАЛЬНЫЙ ЦИФРОВОЙ ДИАЛОГ: ОТ СЛОВ К ДЕЛУ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570171"/>
            <a:ext cx="8115300" cy="7228860"/>
            <a:chOff x="0" y="0"/>
            <a:chExt cx="10820400" cy="9638479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0820400" cy="9638479"/>
              <a:chOff x="0" y="0"/>
              <a:chExt cx="1811893" cy="161397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811893" cy="1613979"/>
              </a:xfrm>
              <a:custGeom>
                <a:avLst/>
                <a:gdLst/>
                <a:ahLst/>
                <a:cxnLst/>
                <a:rect r="r" b="b" t="t" l="l"/>
                <a:pathLst>
                  <a:path h="1613979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577475"/>
                    </a:lnTo>
                    <a:cubicBezTo>
                      <a:pt x="1811893" y="1597635"/>
                      <a:pt x="1795550" y="1613979"/>
                      <a:pt x="1775390" y="1613979"/>
                    </a:cubicBezTo>
                    <a:lnTo>
                      <a:pt x="36504" y="1613979"/>
                    </a:lnTo>
                    <a:cubicBezTo>
                      <a:pt x="16343" y="1613979"/>
                      <a:pt x="0" y="1597635"/>
                      <a:pt x="0" y="1577475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1811893" cy="159492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14334" y="376699"/>
              <a:ext cx="10206066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латформенная фрагментация и кризис согласованных правил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14334" y="1424946"/>
              <a:ext cx="8682216" cy="1332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Разно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родность подходов к регулированию платформ, непрозрачность алгоритмов и отсутствие единых стандартов модерации подрывают согласованность цифрового управления и доверие к платформенной среде.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8735" y="3210448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Раз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ыв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межд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у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дек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ла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аци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ям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 и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им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леме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нта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цией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8735" y="3844482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Международные цифровые принципы часто остаются на уровне деклараций и не превращаются в сопоставимые и измеримые национальные меры.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28735" y="5298732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Цифровая дилемма безопасности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деф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иц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ит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коопер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ации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628735" y="5932766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Трансгра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ничные цифровые воздействия и отсутствие единых процедур обмена данными о киберинцидентах усиливают недоверие и риски эскалации.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412080" y="2570171"/>
            <a:ext cx="7847220" cy="7292399"/>
            <a:chOff x="0" y="0"/>
            <a:chExt cx="1811893" cy="168378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811893" cy="1683787"/>
            </a:xfrm>
            <a:custGeom>
              <a:avLst/>
              <a:gdLst/>
              <a:ahLst/>
              <a:cxnLst/>
              <a:rect r="r" b="b" t="t" l="l"/>
              <a:pathLst>
                <a:path h="1683787" w="1811893">
                  <a:moveTo>
                    <a:pt x="36504" y="0"/>
                  </a:moveTo>
                  <a:lnTo>
                    <a:pt x="1775390" y="0"/>
                  </a:lnTo>
                  <a:cubicBezTo>
                    <a:pt x="1795550" y="0"/>
                    <a:pt x="1811893" y="16343"/>
                    <a:pt x="1811893" y="36504"/>
                  </a:cubicBezTo>
                  <a:lnTo>
                    <a:pt x="1811893" y="1647284"/>
                  </a:lnTo>
                  <a:cubicBezTo>
                    <a:pt x="1811893" y="1667444"/>
                    <a:pt x="1795550" y="1683787"/>
                    <a:pt x="1775390" y="1683787"/>
                  </a:cubicBezTo>
                  <a:lnTo>
                    <a:pt x="36504" y="1683787"/>
                  </a:lnTo>
                  <a:cubicBezTo>
                    <a:pt x="16343" y="1683787"/>
                    <a:pt x="0" y="1667444"/>
                    <a:pt x="0" y="1647284"/>
                  </a:cubicBezTo>
                  <a:lnTo>
                    <a:pt x="0" y="36504"/>
                  </a:lnTo>
                  <a:cubicBezTo>
                    <a:pt x="0" y="16343"/>
                    <a:pt x="16343" y="0"/>
                    <a:pt x="36504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19050"/>
              <a:ext cx="1811893" cy="166473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9857610" y="2852670"/>
            <a:ext cx="7401690" cy="6736738"/>
            <a:chOff x="0" y="0"/>
            <a:chExt cx="9868920" cy="8982318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-9525"/>
              <a:ext cx="9868920" cy="822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Согласов</a:t>
              </a:r>
              <a:r>
                <a:rPr lang="en-US" b="true" sz="2000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анная архитектура платформенного регулирования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979599"/>
              <a:ext cx="8395409" cy="97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0"/>
                </a:lnSpc>
                <a:spcBef>
                  <a:spcPct val="0"/>
                </a:spcBef>
              </a:pP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Выр</a:t>
              </a: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аботка общих принципов регулирования платформ, стандартов прозрачности, независимого аудита и единых процедур модерации и обжалования.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3926" y="4954084"/>
              <a:ext cx="9854995" cy="4159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  <a:spcBef>
                  <a:spcPct val="0"/>
                </a:spcBef>
              </a:pPr>
              <a:r>
                <a:rPr lang="en-US" b="true" sz="2000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Су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ве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енно-коопера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ти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в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ная м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дель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беру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стойчи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в</a:t>
              </a:r>
              <a:r>
                <a:rPr lang="en-US" b="true" sz="2000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ости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5630359"/>
              <a:ext cx="8395409" cy="97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0"/>
                </a:lnSpc>
                <a:spcBef>
                  <a:spcPct val="0"/>
                </a:spcBef>
              </a:pP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Р</a:t>
              </a: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азвитие международного сотрудничества на основе уважения суверенитета, обмена информацией, совместного мониторинга и инструментов укрепления киберпотенциала.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3926" y="8010768"/>
              <a:ext cx="8395409" cy="971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20"/>
                </a:lnSpc>
                <a:spcBef>
                  <a:spcPct val="0"/>
                </a:spcBef>
              </a:pP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Сочетание интероперабель</a:t>
              </a:r>
              <a:r>
                <a:rPr lang="en-US" sz="1600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ности, справедливого доступа к инфраструктуре, сокращения цифрового разрыва и укрепления доверия, устойчивости и технологической автономии.</a:t>
              </a: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9857610" y="8039261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омплексна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я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модел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ь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сувере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й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рыт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сти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и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кл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юзивн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ог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 разв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тия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84674" y="8039261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Суве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ренитет, неравенство и устойчи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вость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цифро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в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го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развития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84674" y="8858411"/>
            <a:ext cx="629655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Конфликт между сувере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нитетом и открытостью, цифровое неравенство и инфраструктурная зависимость затрудняют справедливое цифровое развитие.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68054" y="4981575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рехо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д 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мод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ели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исполн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имых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цифров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ых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бяз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ательств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68054" y="5432126"/>
            <a:ext cx="629655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П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ереход к системе обязательств с индикаторами, отчетностью, пилотными механизмами и инструментами верификации исполнения.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976056" y="-1282756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5" y="0"/>
                </a:lnTo>
                <a:lnTo>
                  <a:pt x="11910465" y="11910464"/>
                </a:lnTo>
                <a:lnTo>
                  <a:pt x="0" y="119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512131"/>
            <a:ext cx="14379681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  <a:spcBef>
                <a:spcPct val="0"/>
              </a:spcBef>
            </a:pPr>
            <a:r>
              <a:rPr lang="en-US" sz="3999" spc="47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ПРАВОВОЙ ЛАНДШАФТ В ОБЛАСТИ ГЕНЕРАТИВНОГО ИИ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412080" y="2379671"/>
            <a:ext cx="7847220" cy="7716829"/>
            <a:chOff x="0" y="0"/>
            <a:chExt cx="1811893" cy="17817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893" cy="1781786"/>
            </a:xfrm>
            <a:custGeom>
              <a:avLst/>
              <a:gdLst/>
              <a:ahLst/>
              <a:cxnLst/>
              <a:rect r="r" b="b" t="t" l="l"/>
              <a:pathLst>
                <a:path h="1781786" w="1811893">
                  <a:moveTo>
                    <a:pt x="36504" y="0"/>
                  </a:moveTo>
                  <a:lnTo>
                    <a:pt x="1775390" y="0"/>
                  </a:lnTo>
                  <a:cubicBezTo>
                    <a:pt x="1795550" y="0"/>
                    <a:pt x="1811893" y="16343"/>
                    <a:pt x="1811893" y="36504"/>
                  </a:cubicBezTo>
                  <a:lnTo>
                    <a:pt x="1811893" y="1745283"/>
                  </a:lnTo>
                  <a:cubicBezTo>
                    <a:pt x="1811893" y="1765443"/>
                    <a:pt x="1795550" y="1781786"/>
                    <a:pt x="1775390" y="1781786"/>
                  </a:cubicBezTo>
                  <a:lnTo>
                    <a:pt x="36504" y="1781786"/>
                  </a:lnTo>
                  <a:cubicBezTo>
                    <a:pt x="16343" y="1781786"/>
                    <a:pt x="0" y="1765443"/>
                    <a:pt x="0" y="1745283"/>
                  </a:cubicBezTo>
                  <a:lnTo>
                    <a:pt x="0" y="36504"/>
                  </a:lnTo>
                  <a:cubicBezTo>
                    <a:pt x="0" y="16343"/>
                    <a:pt x="16343" y="0"/>
                    <a:pt x="36504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811893" cy="17627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857610" y="2789096"/>
            <a:ext cx="740169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Рам</a:t>
            </a: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очная и адаптивная модель регулирования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57610" y="3169718"/>
            <a:ext cx="717807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З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акрепление единого определения генеративного ИИ и формирование гибкой модели регулирования, сочетающей базовые принципы, технологически нейтральные требования, пересмотр стандартов и международную координацию.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57610" y="4510551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Пр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озрачность, ауд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и пр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ве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тивны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й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контроль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57610" y="5010613"/>
            <a:ext cx="7391246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ведение обязательных требований к прозрачности моделей, независимого аудита, механизмов надзора, маркировки контента и оценки воздействия высокорисковых систем на права человека.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68054" y="6230836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Распределенная 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тветственность и ал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г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оритмический рис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к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57610" y="7002361"/>
            <a:ext cx="6842259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Формирова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ние модели, при которой ответственность распределяется между разработчиками, поставщиками и пользователями в зависимости от контроля, этапа жизненного цикла и уровня риска.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57610" y="8232634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равовой режим качественных и защищенных данных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57610" y="8661259"/>
            <a:ext cx="6842259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Формирование с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истемы регулирования данных для ИИ, включающей аудит выборок, стандарты репрезентативности, развитие локальных наборов данных и гарантии защиты персональных данных.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2379671"/>
            <a:ext cx="8115300" cy="7721379"/>
            <a:chOff x="0" y="0"/>
            <a:chExt cx="10820400" cy="10295173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0820400" cy="10295173"/>
              <a:chOff x="0" y="0"/>
              <a:chExt cx="1811893" cy="1723943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11893" cy="1723943"/>
              </a:xfrm>
              <a:custGeom>
                <a:avLst/>
                <a:gdLst/>
                <a:ahLst/>
                <a:cxnLst/>
                <a:rect r="r" b="b" t="t" l="l"/>
                <a:pathLst>
                  <a:path h="1723943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687439"/>
                    </a:lnTo>
                    <a:cubicBezTo>
                      <a:pt x="1811893" y="1707600"/>
                      <a:pt x="1795550" y="1723943"/>
                      <a:pt x="1775390" y="1723943"/>
                    </a:cubicBezTo>
                    <a:lnTo>
                      <a:pt x="36504" y="1723943"/>
                    </a:lnTo>
                    <a:cubicBezTo>
                      <a:pt x="16343" y="1723943"/>
                      <a:pt x="0" y="1707600"/>
                      <a:pt x="0" y="1687439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19050"/>
                <a:ext cx="1811893" cy="170489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614334" y="376699"/>
              <a:ext cx="10206066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ормативная неопределенность генеративного ИИ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14334" y="1009017"/>
              <a:ext cx="8682216" cy="1332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Отсут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ствие унифицированного определения генеративного ИИ, отставание регулирования от развития технологий и несогласованность международных подходов усиливают правовую неопределенность и регуляторную фрагментацию.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8735" y="2790164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Непро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зр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ачность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м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делей и дефи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цит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подотче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ности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28735" y="3373398"/>
              <a:ext cx="8682216" cy="1332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Низкая прозрачность генеративных моделей, слабость независимого контроля и рост синтетического и вредоносного контента подрывают доверие к информационной среде и повышают общественные риски.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28735" y="5088590"/>
              <a:ext cx="10191665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ризис классически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х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моделей юри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д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ическо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й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тветств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е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нност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628735" y="6092108"/>
              <a:ext cx="8682216" cy="13324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Трад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иционные конструкции ответственности не учитывают автономный и вероятностный характер генеративных систем, что затрудняет распределение рисков и установление причинной связи.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484674" y="8232634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Да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нные, предвзятость и уязвимость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рав субъектов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84674" y="8661259"/>
            <a:ext cx="6296557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Отсу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тствие стандартов качества и репрезентативности данных, а также использование персональных данных без достаточных гарантий создают риски предвзятости, дискриминации и нарушения приватности.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425267"/>
            <a:ext cx="14708925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  <a:spcBef>
                <a:spcPct val="0"/>
              </a:spcBef>
            </a:pPr>
            <a:r>
              <a:rPr lang="en-US" sz="3999" spc="47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РОЛЬ ЦИФРОВОЙ МЕДИЙНОЙ РЕКЛАМЫ ДЛЯ БИЗНЕСА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6946125" y="-1287982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4" y="0"/>
                </a:lnTo>
                <a:lnTo>
                  <a:pt x="11910464" y="11910464"/>
                </a:lnTo>
                <a:lnTo>
                  <a:pt x="0" y="119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412080" y="2379671"/>
            <a:ext cx="7847220" cy="7716829"/>
            <a:chOff x="0" y="0"/>
            <a:chExt cx="1811893" cy="17817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893" cy="1781786"/>
            </a:xfrm>
            <a:custGeom>
              <a:avLst/>
              <a:gdLst/>
              <a:ahLst/>
              <a:cxnLst/>
              <a:rect r="r" b="b" t="t" l="l"/>
              <a:pathLst>
                <a:path h="1781786" w="1811893">
                  <a:moveTo>
                    <a:pt x="36504" y="0"/>
                  </a:moveTo>
                  <a:lnTo>
                    <a:pt x="1775390" y="0"/>
                  </a:lnTo>
                  <a:cubicBezTo>
                    <a:pt x="1795550" y="0"/>
                    <a:pt x="1811893" y="16343"/>
                    <a:pt x="1811893" y="36504"/>
                  </a:cubicBezTo>
                  <a:lnTo>
                    <a:pt x="1811893" y="1745283"/>
                  </a:lnTo>
                  <a:cubicBezTo>
                    <a:pt x="1811893" y="1765443"/>
                    <a:pt x="1795550" y="1781786"/>
                    <a:pt x="1775390" y="1781786"/>
                  </a:cubicBezTo>
                  <a:lnTo>
                    <a:pt x="36504" y="1781786"/>
                  </a:lnTo>
                  <a:cubicBezTo>
                    <a:pt x="16343" y="1781786"/>
                    <a:pt x="0" y="1765443"/>
                    <a:pt x="0" y="1745283"/>
                  </a:cubicBezTo>
                  <a:lnTo>
                    <a:pt x="0" y="36504"/>
                  </a:lnTo>
                  <a:cubicBezTo>
                    <a:pt x="0" y="16343"/>
                    <a:pt x="16343" y="0"/>
                    <a:pt x="36504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811893" cy="17627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857610" y="2789096"/>
            <a:ext cx="740169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Управляем</a:t>
            </a: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ая и стратегическая рекламная коммуникация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57610" y="3169718"/>
            <a:ext cx="717807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Пе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реход от наращивания рекламы к управлению ее качеством, аналитике и долгосрочной работе с аудиторией.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57610" y="3979343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Сбалансир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ованная рекламно-плат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фо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рменная среда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68054" y="4648200"/>
            <a:ext cx="7391246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Раз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витие конкурентной среды и устойчивого </a:t>
            </a:r>
          </a:p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взаимодействия государства и рынка в регулировании рекламы.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68054" y="5743575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Единая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система измерения рек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ламного эффекта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68054" y="6362700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Введе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ние общей методологии оценки на основе </a:t>
            </a:r>
          </a:p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аналитики, сопоставимых метрик и учета особенностей </a:t>
            </a:r>
          </a:p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цифровой среды.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68054" y="7564336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Этическ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ое регулирование и дифференцированная защита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57610" y="8316811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Специальные о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граничения для уязвимых аудиторий, прозрачность рекламных механизмов и дифференцированная ответственность платформ.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2379671"/>
            <a:ext cx="8115300" cy="7051552"/>
            <a:chOff x="0" y="0"/>
            <a:chExt cx="10820400" cy="9402070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0820400" cy="9402070"/>
              <a:chOff x="0" y="0"/>
              <a:chExt cx="1811893" cy="1574391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11893" cy="1574391"/>
              </a:xfrm>
              <a:custGeom>
                <a:avLst/>
                <a:gdLst/>
                <a:ahLst/>
                <a:cxnLst/>
                <a:rect r="r" b="b" t="t" l="l"/>
                <a:pathLst>
                  <a:path h="1574391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537888"/>
                    </a:lnTo>
                    <a:cubicBezTo>
                      <a:pt x="1811893" y="1558048"/>
                      <a:pt x="1795550" y="1574391"/>
                      <a:pt x="1775390" y="1574391"/>
                    </a:cubicBezTo>
                    <a:lnTo>
                      <a:pt x="36504" y="1574391"/>
                    </a:lnTo>
                    <a:cubicBezTo>
                      <a:pt x="16343" y="1574391"/>
                      <a:pt x="0" y="1558048"/>
                      <a:pt x="0" y="1537888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19050"/>
                <a:ext cx="1811893" cy="155534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614334" y="376699"/>
              <a:ext cx="10206066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Пе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ренасыщение рекламы и эрозия внимания аудитории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14334" y="1009017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Избыточ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ная реклама снижает ее эффективность, усиливает конкуренцию за внимание и ослабляет лояльность аудитории.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8735" y="2133471"/>
              <a:ext cx="10191665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Платфо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рменная зависимость и регу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ля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торные ограничения 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28735" y="3136989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Доминирование крупных платформ и государственные ограничения сужают каналы продвижения и усиливают зависимость бизнеса.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28735" y="4523834"/>
              <a:ext cx="10191665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Методо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логическая неопределенность оценки эффективности 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628735" y="5527352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От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сутствие единых подходов к оценке рекламы снижает точность решений и затрудняет измерение реального эффекта.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484674" y="7716736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Этиче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ские риски рекламы и уязвимость аудитории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84674" y="8185009"/>
            <a:ext cx="629655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Цифров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ая реклама может усиливать манипулятивное воздействие на уязвимые группы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568177"/>
            <a:ext cx="15936107" cy="1115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999" spc="47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ДЕТСТВО ПОД ПАРОЛЕМ: ГДЕ ЗАКАНЧИВАЕТСЯ КОНТРОЛЬ </a:t>
            </a:r>
          </a:p>
          <a:p>
            <a:pPr algn="l" marL="0" indent="0" lvl="0">
              <a:lnSpc>
                <a:spcPts val="4218"/>
              </a:lnSpc>
              <a:spcBef>
                <a:spcPct val="0"/>
              </a:spcBef>
            </a:pPr>
            <a:r>
              <a:rPr lang="en-US" sz="3700" spc="44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И НАЧИНАЕТСЯ ОТВЕТСТВЕННОСТЬ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6766642" y="-550600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4" y="0"/>
                </a:lnTo>
                <a:lnTo>
                  <a:pt x="11910464" y="11910465"/>
                </a:lnTo>
                <a:lnTo>
                  <a:pt x="0" y="1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365573" y="2911964"/>
            <a:ext cx="7847220" cy="6174867"/>
            <a:chOff x="0" y="0"/>
            <a:chExt cx="1811893" cy="14257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11893" cy="1425753"/>
            </a:xfrm>
            <a:custGeom>
              <a:avLst/>
              <a:gdLst/>
              <a:ahLst/>
              <a:cxnLst/>
              <a:rect r="r" b="b" t="t" l="l"/>
              <a:pathLst>
                <a:path h="1425753" w="1811893">
                  <a:moveTo>
                    <a:pt x="36504" y="0"/>
                  </a:moveTo>
                  <a:lnTo>
                    <a:pt x="1775390" y="0"/>
                  </a:lnTo>
                  <a:cubicBezTo>
                    <a:pt x="1795550" y="0"/>
                    <a:pt x="1811893" y="16343"/>
                    <a:pt x="1811893" y="36504"/>
                  </a:cubicBezTo>
                  <a:lnTo>
                    <a:pt x="1811893" y="1389250"/>
                  </a:lnTo>
                  <a:cubicBezTo>
                    <a:pt x="1811893" y="1409410"/>
                    <a:pt x="1795550" y="1425753"/>
                    <a:pt x="1775390" y="1425753"/>
                  </a:cubicBezTo>
                  <a:lnTo>
                    <a:pt x="36504" y="1425753"/>
                  </a:lnTo>
                  <a:cubicBezTo>
                    <a:pt x="16343" y="1425753"/>
                    <a:pt x="0" y="1409410"/>
                    <a:pt x="0" y="1389250"/>
                  </a:cubicBezTo>
                  <a:lnTo>
                    <a:pt x="0" y="36504"/>
                  </a:lnTo>
                  <a:cubicBezTo>
                    <a:pt x="0" y="16343"/>
                    <a:pt x="16343" y="0"/>
                    <a:pt x="36504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811893" cy="14067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857610" y="3003754"/>
            <a:ext cx="7401690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Превентивн</a:t>
            </a: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ая защита детской цифровой среды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68054" y="3528208"/>
            <a:ext cx="717807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Усиление п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ревентивной модерации, мониторинга вредоносного контента и продвижение безопасных моделей цифровой социализации.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57610" y="4385458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Безопасное проектир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ование цифрово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й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среды для детей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68054" y="4909333"/>
            <a:ext cx="7391246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Огран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ичение рискованных механик, возрастной учет интерфейсов </a:t>
            </a:r>
          </a:p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и усиление стандартов модерации детского контента.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57610" y="5711295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спределенная модел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ь з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щиты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ес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вершенн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них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68054" y="6235170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Закрепле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ние взаимосвязанных обязанностей родителей, школы, платформ и государства в обеспечении цифровой безопасности детей.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68054" y="7187670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Сист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ема ранней профилактики и цифрового просвещения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57610" y="8016345"/>
            <a:ext cx="684225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Обучение детей, родителей и педагогов, развитие механизмов помощи и постоянный мониторинг новых угроз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1028700" y="2911964"/>
            <a:ext cx="8115300" cy="6174867"/>
            <a:chOff x="0" y="0"/>
            <a:chExt cx="10820400" cy="8233156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10820400" cy="8233156"/>
              <a:chOff x="0" y="0"/>
              <a:chExt cx="1811893" cy="137865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811893" cy="1378655"/>
              </a:xfrm>
              <a:custGeom>
                <a:avLst/>
                <a:gdLst/>
                <a:ahLst/>
                <a:cxnLst/>
                <a:rect r="r" b="b" t="t" l="l"/>
                <a:pathLst>
                  <a:path h="1378655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342152"/>
                    </a:lnTo>
                    <a:cubicBezTo>
                      <a:pt x="1811893" y="1362312"/>
                      <a:pt x="1795550" y="1378655"/>
                      <a:pt x="1775390" y="1378655"/>
                    </a:cubicBezTo>
                    <a:lnTo>
                      <a:pt x="36504" y="1378655"/>
                    </a:lnTo>
                    <a:cubicBezTo>
                      <a:pt x="16343" y="1378655"/>
                      <a:pt x="0" y="1362312"/>
                      <a:pt x="0" y="1342152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0" y="19050"/>
                <a:ext cx="1811893" cy="135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614334" y="376699"/>
              <a:ext cx="10206066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Ц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ифровая уязвимость несовершеннолетних 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14334" y="1009017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Дети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и подростки все чаще сталкиваются с опасным контентом и деструктивными онлайн-практиками.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8735" y="2133471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Архитектура платфо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рм как источник риска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28735" y="2716705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Механики вовлечения платформ часто удерживают внимание ребенка в ущерб его безопасности и благополучию.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28735" y="3775204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Размыв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ание границ ответственности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628735" y="4358438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Нея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сное распределение ролей между семьей, школой, платформами и государством ослабляет защиту ребенка в сети.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1484674" y="7314093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Деф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ицит профилактики и цифровой грамотности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484674" y="7848979"/>
            <a:ext cx="629655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Недостаток просвещени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я и инструментов помощи мешает вовремя предупреждать новые цифровые риски для детей.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709909"/>
            <a:ext cx="11835524" cy="582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59"/>
              </a:lnSpc>
              <a:spcBef>
                <a:spcPct val="0"/>
              </a:spcBef>
            </a:pPr>
            <a:r>
              <a:rPr lang="en-US" sz="3999" spc="47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БУДУЩЕЕ ИСКУССТВЕННОГО ИНТЕЛЛЕКТА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400000">
            <a:off x="6377535" y="-1274500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5" y="0"/>
                </a:lnTo>
                <a:lnTo>
                  <a:pt x="11910465" y="11910465"/>
                </a:lnTo>
                <a:lnTo>
                  <a:pt x="0" y="1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365573" y="2911964"/>
            <a:ext cx="8385983" cy="6174867"/>
            <a:chOff x="0" y="0"/>
            <a:chExt cx="1936291" cy="14257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6291" cy="1425753"/>
            </a:xfrm>
            <a:custGeom>
              <a:avLst/>
              <a:gdLst/>
              <a:ahLst/>
              <a:cxnLst/>
              <a:rect r="r" b="b" t="t" l="l"/>
              <a:pathLst>
                <a:path h="1425753" w="1936291">
                  <a:moveTo>
                    <a:pt x="34158" y="0"/>
                  </a:moveTo>
                  <a:lnTo>
                    <a:pt x="1902133" y="0"/>
                  </a:lnTo>
                  <a:cubicBezTo>
                    <a:pt x="1911192" y="0"/>
                    <a:pt x="1919881" y="3599"/>
                    <a:pt x="1926286" y="10005"/>
                  </a:cubicBezTo>
                  <a:cubicBezTo>
                    <a:pt x="1932692" y="16411"/>
                    <a:pt x="1936291" y="25099"/>
                    <a:pt x="1936291" y="34158"/>
                  </a:cubicBezTo>
                  <a:lnTo>
                    <a:pt x="1936291" y="1391595"/>
                  </a:lnTo>
                  <a:cubicBezTo>
                    <a:pt x="1936291" y="1400654"/>
                    <a:pt x="1932692" y="1409343"/>
                    <a:pt x="1926286" y="1415748"/>
                  </a:cubicBezTo>
                  <a:cubicBezTo>
                    <a:pt x="1919881" y="1422154"/>
                    <a:pt x="1911192" y="1425753"/>
                    <a:pt x="1902133" y="1425753"/>
                  </a:cubicBezTo>
                  <a:lnTo>
                    <a:pt x="34158" y="1425753"/>
                  </a:lnTo>
                  <a:cubicBezTo>
                    <a:pt x="25099" y="1425753"/>
                    <a:pt x="16411" y="1422154"/>
                    <a:pt x="10005" y="1415748"/>
                  </a:cubicBezTo>
                  <a:cubicBezTo>
                    <a:pt x="3599" y="1409343"/>
                    <a:pt x="0" y="1400654"/>
                    <a:pt x="0" y="1391595"/>
                  </a:cubicBezTo>
                  <a:lnTo>
                    <a:pt x="0" y="34158"/>
                  </a:lnTo>
                  <a:cubicBezTo>
                    <a:pt x="0" y="25099"/>
                    <a:pt x="3599" y="16411"/>
                    <a:pt x="10005" y="10005"/>
                  </a:cubicBezTo>
                  <a:cubicBezTo>
                    <a:pt x="16411" y="3599"/>
                    <a:pt x="25099" y="0"/>
                    <a:pt x="34158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1936291" cy="140670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868054" y="3566308"/>
            <a:ext cx="717807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Сочетание п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равовых рамок, обновляемых стандартов, оценки рисков и механизмов международного признания.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857610" y="4671208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Инклюзивное гл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обальное управление ИИ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868054" y="5029326"/>
            <a:ext cx="7391246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Форм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ирование модели, учитывающей интересы государств с разным уровнем технологического и правового развития.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868054" y="5939895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Мультикульту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рная и мульт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ияз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ы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чная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хит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тура ИИ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857610" y="6391654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Поддержка языкового и культур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ного разнообразия, контекстная настройка систем и независимая экспертиза чувствительного контента.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829035" y="7321020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Приоритет обществ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енной безопасности и правовых пределов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829035" y="8168745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Применение ИИ должно зависеть не только от технологической готовности, но и от прохождения правовой, этической и социальной оценки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.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028700" y="2911964"/>
            <a:ext cx="8115300" cy="6174867"/>
            <a:chOff x="0" y="0"/>
            <a:chExt cx="10820400" cy="823315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10820400" cy="8233156"/>
              <a:chOff x="0" y="0"/>
              <a:chExt cx="1811893" cy="137865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811893" cy="1378655"/>
              </a:xfrm>
              <a:custGeom>
                <a:avLst/>
                <a:gdLst/>
                <a:ahLst/>
                <a:cxnLst/>
                <a:rect r="r" b="b" t="t" l="l"/>
                <a:pathLst>
                  <a:path h="1378655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342152"/>
                    </a:lnTo>
                    <a:cubicBezTo>
                      <a:pt x="1811893" y="1362312"/>
                      <a:pt x="1795550" y="1378655"/>
                      <a:pt x="1775390" y="1378655"/>
                    </a:cubicBezTo>
                    <a:lnTo>
                      <a:pt x="36504" y="1378655"/>
                    </a:lnTo>
                    <a:cubicBezTo>
                      <a:pt x="16343" y="1378655"/>
                      <a:pt x="0" y="1362312"/>
                      <a:pt x="0" y="1342152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19050"/>
                <a:ext cx="1811893" cy="1359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614334" y="376699"/>
              <a:ext cx="10206066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Ф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рагментация международного регулирования ИИ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614334" y="1009017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Отсут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ствие согласованных правил усиливает правовую неопределенность и затрудняет трансграничное взаимодействие в сфере ИИ.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628735" y="2461818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Борьба за институциональное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лидерство в ИИ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628735" y="3045052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Регулирование ИИ становится сферой конкуренции за право задавать глобальные стандарты и правила.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628735" y="4103550"/>
              <a:ext cx="10191665" cy="4298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Культурная и языков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ая асимметрия ИИ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628735" y="4686785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У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ниверсальные ИИ-модели могут искажать знания и снижать качество сервисов для недоминирующих языков и культур.</a:t>
              </a: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484674" y="7314093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Несоразмернос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ть внедрения и общественных гарантий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84674" y="7848979"/>
            <a:ext cx="6296557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Внедрение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 ИИ может опережать выработку правовых и общественных гарантий его безопасного применения.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68054" y="3184420"/>
            <a:ext cx="7654550" cy="324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  <a:spcBef>
                <a:spcPct val="0"/>
              </a:spcBef>
            </a:pPr>
            <a:r>
              <a:rPr lang="en-US" b="true" sz="2068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Многоу</a:t>
            </a:r>
            <a:r>
              <a:rPr lang="en-US" b="true" sz="2068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ровневая система глобального регулирования ИИ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6377535" y="-1274500"/>
            <a:ext cx="11910465" cy="11910465"/>
          </a:xfrm>
          <a:custGeom>
            <a:avLst/>
            <a:gdLst/>
            <a:ahLst/>
            <a:cxnLst/>
            <a:rect r="r" b="b" t="t" l="l"/>
            <a:pathLst>
              <a:path h="11910465" w="11910465">
                <a:moveTo>
                  <a:pt x="0" y="0"/>
                </a:moveTo>
                <a:lnTo>
                  <a:pt x="11910465" y="0"/>
                </a:lnTo>
                <a:lnTo>
                  <a:pt x="11910465" y="11910465"/>
                </a:lnTo>
                <a:lnTo>
                  <a:pt x="0" y="11910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383605"/>
            <a:ext cx="18288000" cy="824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0"/>
              </a:lnSpc>
            </a:pPr>
            <a:r>
              <a:rPr lang="en-US" sz="6000" spc="474">
                <a:solidFill>
                  <a:srgbClr val="001A73"/>
                </a:solidFill>
                <a:latin typeface="CAT Neuzeit"/>
                <a:ea typeface="CAT Neuzeit"/>
                <a:cs typeface="CAT Neuzeit"/>
                <a:sym typeface="CAT Neuzeit"/>
              </a:rPr>
              <a:t>ИТОГОВЫЕ МОЛОДЕЖНЫЕ ТЕЗИСЫ 2026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409264"/>
            <a:ext cx="16493903" cy="532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104"/>
              </a:lnSpc>
              <a:spcBef>
                <a:spcPct val="0"/>
              </a:spcBef>
            </a:pPr>
            <a:r>
              <a:rPr lang="en-US" sz="3600" spc="43">
                <a:solidFill>
                  <a:srgbClr val="DB0E88"/>
                </a:solidFill>
                <a:latin typeface="CAT Neuzeit"/>
                <a:ea typeface="CAT Neuzeit"/>
                <a:cs typeface="CAT Neuzeit"/>
                <a:sym typeface="CAT Neuzeit"/>
              </a:rPr>
              <a:t>КТО ОПРЕДЕЛЯЕТ ПОГОДУ: ОБЛАЧНЫЕ СЕРВИСЫВ ЭПОХУ СУВЕРЕНИТЕТА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2379671"/>
            <a:ext cx="8115300" cy="7366765"/>
            <a:chOff x="0" y="0"/>
            <a:chExt cx="10820400" cy="9822354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0820400" cy="9822354"/>
              <a:chOff x="0" y="0"/>
              <a:chExt cx="1811893" cy="1644769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811893" cy="1644769"/>
              </a:xfrm>
              <a:custGeom>
                <a:avLst/>
                <a:gdLst/>
                <a:ahLst/>
                <a:cxnLst/>
                <a:rect r="r" b="b" t="t" l="l"/>
                <a:pathLst>
                  <a:path h="1644769" w="1811893">
                    <a:moveTo>
                      <a:pt x="36504" y="0"/>
                    </a:moveTo>
                    <a:lnTo>
                      <a:pt x="1775390" y="0"/>
                    </a:lnTo>
                    <a:cubicBezTo>
                      <a:pt x="1795550" y="0"/>
                      <a:pt x="1811893" y="16343"/>
                      <a:pt x="1811893" y="36504"/>
                    </a:cubicBezTo>
                    <a:lnTo>
                      <a:pt x="1811893" y="1608265"/>
                    </a:lnTo>
                    <a:cubicBezTo>
                      <a:pt x="1811893" y="1628425"/>
                      <a:pt x="1795550" y="1644769"/>
                      <a:pt x="1775390" y="1644769"/>
                    </a:cubicBezTo>
                    <a:lnTo>
                      <a:pt x="36504" y="1644769"/>
                    </a:lnTo>
                    <a:cubicBezTo>
                      <a:pt x="16343" y="1644769"/>
                      <a:pt x="0" y="1628425"/>
                      <a:pt x="0" y="1608265"/>
                    </a:cubicBezTo>
                    <a:lnTo>
                      <a:pt x="0" y="36504"/>
                    </a:lnTo>
                    <a:cubicBezTo>
                      <a:pt x="0" y="16343"/>
                      <a:pt x="16343" y="0"/>
                      <a:pt x="36504" y="0"/>
                    </a:cubicBezTo>
                    <a:close/>
                  </a:path>
                </a:pathLst>
              </a:custGeom>
              <a:solidFill>
                <a:srgbClr val="C2B2F3">
                  <a:alpha val="35686"/>
                </a:srgbClr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19050"/>
                <a:ext cx="1811893" cy="162571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267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614334" y="376699"/>
              <a:ext cx="10206066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Ст</a:t>
              </a: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ратегическая зависимость от транснациональной облачной инфраструктуры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614334" y="1429301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Зависимость о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т внешних облачных провайдеров усиливает технологическую и политико-экономическую уязвимость государств и бизнеса.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628735" y="2882101"/>
              <a:ext cx="10191665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Экстеррито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риа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ль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ая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юрисдикци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я и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у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трат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а к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онтроля </a:t>
              </a:r>
            </a:p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над данными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628735" y="3885619"/>
              <a:ext cx="8682216" cy="67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Подчинение провайдеров иностранной юрисдикции ослабляет цифровой суверенитет и контроль над данными.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628735" y="4944118"/>
              <a:ext cx="10191665" cy="8500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81"/>
                </a:lnSpc>
                <a:spcBef>
                  <a:spcPct val="0"/>
                </a:spcBef>
              </a:pPr>
              <a:r>
                <a:rPr lang="en-US" b="true" sz="2068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Техно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логическая замкнутость и инфраструктурная 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к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он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це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нт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рац</a:t>
              </a:r>
              <a:r>
                <a:rPr lang="en-US" b="true" sz="2068" strike="noStrike" u="none">
                  <a:solidFill>
                    <a:srgbClr val="9F0F65"/>
                  </a:solidFill>
                  <a:latin typeface="Arimo Bold"/>
                  <a:ea typeface="Arimo Bold"/>
                  <a:cs typeface="Arimo Bold"/>
                  <a:sym typeface="Arimo Bold"/>
                </a:rPr>
                <a:t>ия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628735" y="5947635"/>
              <a:ext cx="8682216" cy="10040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985"/>
                </a:lnSpc>
                <a:spcBef>
                  <a:spcPct val="0"/>
                </a:spcBef>
              </a:pP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Слабая</a:t>
              </a:r>
              <a:r>
                <a:rPr lang="en-US" sz="1654" i="true">
                  <a:solidFill>
                    <a:srgbClr val="001A73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 переносимость данных и концентрация инфраструктуры у немногих провайдеров усиливают зависимость пользователей.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84674" y="7927834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Облач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ный суверенитет как вопрос стратегической автономии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4674" y="8661259"/>
            <a:ext cx="6296557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Обл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ачный рынок становится сферой конкуренции суверенитета, зависимости и контроля над критической инфраструктурой.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365573" y="2397035"/>
            <a:ext cx="8385983" cy="7349401"/>
            <a:chOff x="0" y="0"/>
            <a:chExt cx="1936291" cy="16969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936291" cy="1696949"/>
            </a:xfrm>
            <a:custGeom>
              <a:avLst/>
              <a:gdLst/>
              <a:ahLst/>
              <a:cxnLst/>
              <a:rect r="r" b="b" t="t" l="l"/>
              <a:pathLst>
                <a:path h="1696949" w="1936291">
                  <a:moveTo>
                    <a:pt x="34158" y="0"/>
                  </a:moveTo>
                  <a:lnTo>
                    <a:pt x="1902133" y="0"/>
                  </a:lnTo>
                  <a:cubicBezTo>
                    <a:pt x="1911192" y="0"/>
                    <a:pt x="1919881" y="3599"/>
                    <a:pt x="1926286" y="10005"/>
                  </a:cubicBezTo>
                  <a:cubicBezTo>
                    <a:pt x="1932692" y="16411"/>
                    <a:pt x="1936291" y="25099"/>
                    <a:pt x="1936291" y="34158"/>
                  </a:cubicBezTo>
                  <a:lnTo>
                    <a:pt x="1936291" y="1662790"/>
                  </a:lnTo>
                  <a:cubicBezTo>
                    <a:pt x="1936291" y="1671850"/>
                    <a:pt x="1932692" y="1680538"/>
                    <a:pt x="1926286" y="1686944"/>
                  </a:cubicBezTo>
                  <a:cubicBezTo>
                    <a:pt x="1919881" y="1693350"/>
                    <a:pt x="1911192" y="1696949"/>
                    <a:pt x="1902133" y="1696949"/>
                  </a:cubicBezTo>
                  <a:lnTo>
                    <a:pt x="34158" y="1696949"/>
                  </a:lnTo>
                  <a:cubicBezTo>
                    <a:pt x="25099" y="1696949"/>
                    <a:pt x="16411" y="1693350"/>
                    <a:pt x="10005" y="1686944"/>
                  </a:cubicBezTo>
                  <a:cubicBezTo>
                    <a:pt x="3599" y="1680538"/>
                    <a:pt x="0" y="1671850"/>
                    <a:pt x="0" y="1662790"/>
                  </a:cubicBezTo>
                  <a:lnTo>
                    <a:pt x="0" y="34158"/>
                  </a:lnTo>
                  <a:cubicBezTo>
                    <a:pt x="0" y="25099"/>
                    <a:pt x="3599" y="16411"/>
                    <a:pt x="10005" y="10005"/>
                  </a:cubicBezTo>
                  <a:cubicBezTo>
                    <a:pt x="16411" y="3599"/>
                    <a:pt x="25099" y="0"/>
                    <a:pt x="34158" y="0"/>
                  </a:cubicBezTo>
                  <a:close/>
                </a:path>
              </a:pathLst>
            </a:custGeom>
            <a:solidFill>
              <a:srgbClr val="FFFCF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19050"/>
              <a:ext cx="1936291" cy="1677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267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868054" y="3566308"/>
            <a:ext cx="7178075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Правовые гарантии доступа, проз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рачность обработки данных и снижение зависимости от отдельных провайдеров.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9829035" y="4524501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Суверенное и 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ответственное управление данными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868054" y="5029326"/>
            <a:ext cx="7391246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Разг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раничение юрисдикции, защита от экстерриториального вмешательства и правила обращения с критически значимыми данными.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868054" y="6062211"/>
            <a:ext cx="7391246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Интероперабельность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 и ди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версифик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ци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я обла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чной с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реды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829035" y="6919461"/>
            <a:ext cx="684225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Единые стандарты пере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носа данных, совместимость платформ и развитие национальных и региональных облачных экосистем.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862942" y="7927834"/>
            <a:ext cx="7391246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Стратегия обл</a:t>
            </a:r>
            <a:r>
              <a:rPr lang="en-US" b="true" sz="2000" strike="noStrike" u="none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ачного суверенитета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829035" y="8432659"/>
            <a:ext cx="6842259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20"/>
              </a:lnSpc>
              <a:spcBef>
                <a:spcPct val="0"/>
              </a:spcBef>
            </a:pP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Диверсификация провайдеров, резервирование мощностей, поддержка национальных решений и недискриминационные правила доступа к облачным сервисам</a:t>
            </a:r>
            <a:r>
              <a:rPr lang="en-US" sz="1600" i="true">
                <a:solidFill>
                  <a:srgbClr val="001A73"/>
                </a:solidFill>
                <a:latin typeface="Arimo Italics"/>
                <a:ea typeface="Arimo Italics"/>
                <a:cs typeface="Arimo Italics"/>
                <a:sym typeface="Arimo Italics"/>
              </a:rPr>
              <a:t>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868054" y="2633121"/>
            <a:ext cx="7654550" cy="63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81"/>
              </a:lnSpc>
              <a:spcBef>
                <a:spcPct val="0"/>
              </a:spcBef>
            </a:pPr>
            <a:r>
              <a:rPr lang="en-US" b="true" sz="2068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Уст</a:t>
            </a:r>
            <a:r>
              <a:rPr lang="en-US" b="true" sz="2068">
                <a:solidFill>
                  <a:srgbClr val="9F0F65"/>
                </a:solidFill>
                <a:latin typeface="Arimo Bold"/>
                <a:ea typeface="Arimo Bold"/>
                <a:cs typeface="Arimo Bold"/>
                <a:sym typeface="Arimo Bold"/>
              </a:rPr>
              <a:t>ойчивый и недискриминационный доступ к облачным ресурсам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DAHF5lEkt_A</dc:identifier>
  <dcterms:modified xsi:type="dcterms:W3CDTF">2011-08-01T06:04:30Z</dcterms:modified>
  <cp:revision>1</cp:revision>
  <dc:title>Презентация Тезисы Спецкурс RIGF 2025, копия</dc:title>
</cp:coreProperties>
</file>